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2810C-07A3-499B-A182-C6D71691EE4A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82D76-FDAA-44AF-9231-3507621F11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846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worker removes cacao beans from a pod at a farm in Peru. The beans are collected in buckets before they are placed in sacks and sent to a warehouse for processing.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99677-FC9E-4AC6-BC95-44946BCE851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401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Aisha </a:t>
            </a:r>
            <a:r>
              <a:rPr lang="en-US" dirty="0" err="1" smtClean="0"/>
              <a:t>Najuma</a:t>
            </a:r>
            <a:r>
              <a:rPr lang="en-US" dirty="0" smtClean="0"/>
              <a:t>, a </a:t>
            </a:r>
            <a:r>
              <a:rPr lang="en-US" dirty="0" err="1" smtClean="0"/>
              <a:t>Kibinge</a:t>
            </a:r>
            <a:r>
              <a:rPr lang="en-US" dirty="0" smtClean="0"/>
              <a:t> coffee producer, holding freshly picked coffee berries on a farm in Uganda.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D8AC-F262-4C03-ACB8-C22535423E9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72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Freshly picked coffee berries on a farm in Uganda.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D8AC-F262-4C03-ACB8-C22535423E9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014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Lemberona</a:t>
            </a:r>
            <a:r>
              <a:rPr lang="en-GB" dirty="0" smtClean="0"/>
              <a:t> Co-founder Elmira </a:t>
            </a:r>
            <a:r>
              <a:rPr lang="en-GB" dirty="0" err="1" smtClean="0"/>
              <a:t>Bertagnoli</a:t>
            </a:r>
            <a:r>
              <a:rPr lang="en-GB" dirty="0" smtClean="0"/>
              <a:t> with </a:t>
            </a:r>
            <a:r>
              <a:rPr lang="en-GB" dirty="0" err="1" smtClean="0"/>
              <a:t>Rustam</a:t>
            </a:r>
            <a:r>
              <a:rPr lang="en-GB" dirty="0" smtClean="0"/>
              <a:t> </a:t>
            </a:r>
            <a:r>
              <a:rPr lang="en-GB" dirty="0" err="1" smtClean="0"/>
              <a:t>Rahimov</a:t>
            </a:r>
            <a:r>
              <a:rPr lang="en-GB" dirty="0" smtClean="0"/>
              <a:t>, president of smallholder producer organisation </a:t>
            </a:r>
            <a:r>
              <a:rPr lang="en-GB" dirty="0" err="1" smtClean="0"/>
              <a:t>Torob</a:t>
            </a:r>
            <a:r>
              <a:rPr lang="en-GB" dirty="0" smtClean="0"/>
              <a:t> Bobo.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99677-FC9E-4AC6-BC95-44946BCE851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35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Above: </a:t>
            </a:r>
            <a:r>
              <a:rPr lang="en-US" dirty="0" err="1" smtClean="0"/>
              <a:t>Turob</a:t>
            </a:r>
            <a:r>
              <a:rPr lang="en-US" dirty="0" smtClean="0"/>
              <a:t> Bobo member </a:t>
            </a:r>
            <a:r>
              <a:rPr lang="en-US" dirty="0" err="1" smtClean="0"/>
              <a:t>Nizomova</a:t>
            </a:r>
            <a:r>
              <a:rPr lang="en-US" dirty="0" smtClean="0"/>
              <a:t> </a:t>
            </a:r>
            <a:r>
              <a:rPr lang="en-US" dirty="0" err="1" smtClean="0"/>
              <a:t>Salima</a:t>
            </a:r>
            <a:r>
              <a:rPr lang="en-US" dirty="0" smtClean="0"/>
              <a:t> at a </a:t>
            </a:r>
            <a:r>
              <a:rPr lang="en-US" smtClean="0"/>
              <a:t>mixed plantation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99677-FC9E-4AC6-BC95-44946BCE851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686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Amah </a:t>
            </a:r>
            <a:r>
              <a:rPr lang="en-GB" dirty="0" err="1" smtClean="0"/>
              <a:t>Akologo</a:t>
            </a:r>
            <a:r>
              <a:rPr lang="en-GB" dirty="0" smtClean="0"/>
              <a:t>, a member of </a:t>
            </a:r>
            <a:r>
              <a:rPr lang="en-GB" dirty="0" err="1" smtClean="0"/>
              <a:t>Amongtaaba</a:t>
            </a:r>
            <a:r>
              <a:rPr lang="en-GB" dirty="0" smtClean="0"/>
              <a:t> Basket Weavers Group (working with </a:t>
            </a:r>
            <a:r>
              <a:rPr lang="en-GB" dirty="0" err="1" smtClean="0"/>
              <a:t>TradeAID</a:t>
            </a:r>
            <a:r>
              <a:rPr lang="en-GB" dirty="0" smtClean="0"/>
              <a:t>), weaves baskets in </a:t>
            </a:r>
            <a:r>
              <a:rPr lang="en-GB" dirty="0" err="1" smtClean="0"/>
              <a:t>Sumbrungu</a:t>
            </a:r>
            <a:r>
              <a:rPr lang="en-GB" dirty="0" smtClean="0"/>
              <a:t> </a:t>
            </a:r>
            <a:r>
              <a:rPr lang="en-GB" dirty="0" err="1" smtClean="0"/>
              <a:t>Zobiko</a:t>
            </a:r>
            <a:r>
              <a:rPr lang="en-GB" dirty="0" smtClean="0"/>
              <a:t> Village, </a:t>
            </a:r>
            <a:r>
              <a:rPr lang="en-GB" dirty="0" err="1" smtClean="0"/>
              <a:t>Bolgatanga</a:t>
            </a:r>
            <a:r>
              <a:rPr lang="en-GB" dirty="0" smtClean="0"/>
              <a:t> District, Ghana.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99677-FC9E-4AC6-BC95-44946BCE851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630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Ornate straw baskets are woven by the women of </a:t>
            </a:r>
            <a:r>
              <a:rPr lang="en-US" dirty="0" err="1" smtClean="0"/>
              <a:t>Asungtaaba</a:t>
            </a:r>
            <a:r>
              <a:rPr lang="en-US" dirty="0" smtClean="0"/>
              <a:t> Basket Weavers Group (working with </a:t>
            </a:r>
            <a:r>
              <a:rPr lang="en-US" dirty="0" err="1" smtClean="0"/>
              <a:t>TradeAID</a:t>
            </a:r>
            <a:r>
              <a:rPr lang="en-US" dirty="0" smtClean="0"/>
              <a:t>) in Ghana.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99677-FC9E-4AC6-BC95-44946BCE851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295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13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073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621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035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67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0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86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3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22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65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70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429FB-7D2A-42B2-9C97-E0D3BE18EAD6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05BF5-B5C3-4771-BDF8-A3E8A5BEC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91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e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303886" y="2420434"/>
            <a:ext cx="4536242" cy="108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CASE STUDIES </a:t>
            </a:r>
            <a:br>
              <a:rPr lang="en-US" sz="3600" b="1" dirty="0" smtClean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3600" b="1" dirty="0" smtClean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NARRATED SLIDES</a:t>
            </a:r>
            <a:endParaRPr lang="en-GB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10"/>
            <a:ext cx="2821532" cy="7175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5"/>
            <a:ext cx="748324" cy="1087071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8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5"/>
            <a:ext cx="748324" cy="10870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35" y="210714"/>
            <a:ext cx="41175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ALTO HUALLAGA</a:t>
            </a:r>
            <a:endParaRPr lang="en-GB" sz="36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305010" y="1223883"/>
            <a:ext cx="6533980" cy="43513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10"/>
            <a:ext cx="2821532" cy="7175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1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33" y="210712"/>
            <a:ext cx="21082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KIBINGE</a:t>
            </a:r>
            <a:endParaRPr lang="en-GB" sz="36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2431802" y="375708"/>
            <a:ext cx="3535009" cy="53025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4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33" y="210712"/>
            <a:ext cx="21082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KIBINGE</a:t>
            </a:r>
            <a:endParaRPr lang="en-GB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8101" y="533877"/>
            <a:ext cx="3419769" cy="51296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9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33" y="210712"/>
            <a:ext cx="31598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LEMBERONA</a:t>
            </a:r>
            <a:endParaRPr lang="en-GB" sz="36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98" y="1248439"/>
            <a:ext cx="6527007" cy="4351338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7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33" y="210712"/>
            <a:ext cx="31598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LEMBERONA</a:t>
            </a:r>
            <a:endParaRPr lang="en-GB" sz="36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98" y="1223883"/>
            <a:ext cx="6527007" cy="4351338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1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1"/>
            <a:ext cx="748324" cy="10870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31" y="210710"/>
            <a:ext cx="26810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TRADE AID</a:t>
            </a:r>
            <a:endParaRPr lang="en-GB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6"/>
            <a:ext cx="2821532" cy="7175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5485" y="734469"/>
            <a:ext cx="3538378" cy="530756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1"/>
            <a:ext cx="748324" cy="10870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31" y="210710"/>
            <a:ext cx="26810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TRADE AID</a:t>
            </a:r>
            <a:endParaRPr lang="en-GB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6"/>
            <a:ext cx="2821532" cy="7175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9028" y="1153304"/>
            <a:ext cx="6745944" cy="449249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8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37A437ED6B44C94C8486AF5639D18" ma:contentTypeVersion="12" ma:contentTypeDescription="Create a new document." ma:contentTypeScope="" ma:versionID="2bc978f36939ab945034ee07545a28ee">
  <xsd:schema xmlns:xsd="http://www.w3.org/2001/XMLSchema" xmlns:xs="http://www.w3.org/2001/XMLSchema" xmlns:p="http://schemas.microsoft.com/office/2006/metadata/properties" xmlns:ns2="99743966-c59c-4dcd-a1e3-3d8ce2f07d42" xmlns:ns3="3a5d645d-43bc-4163-966b-d64ffabb7bf2" targetNamespace="http://schemas.microsoft.com/office/2006/metadata/properties" ma:root="true" ma:fieldsID="c30731600dff67d348ecf72ac9151768" ns2:_="" ns3:_="">
    <xsd:import namespace="99743966-c59c-4dcd-a1e3-3d8ce2f07d42"/>
    <xsd:import namespace="3a5d645d-43bc-4163-966b-d64ffabb7b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43966-c59c-4dcd-a1e3-3d8ce2f07d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5d645d-43bc-4163-966b-d64ffabb7bf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37144B-E20D-4C5B-8503-EB3D39FBE804}"/>
</file>

<file path=customXml/itemProps2.xml><?xml version="1.0" encoding="utf-8"?>
<ds:datastoreItem xmlns:ds="http://schemas.openxmlformats.org/officeDocument/2006/customXml" ds:itemID="{F5AB82CE-8B6A-4912-B91A-FEC4AE1E1C09}"/>
</file>

<file path=customXml/itemProps3.xml><?xml version="1.0" encoding="utf-8"?>
<ds:datastoreItem xmlns:ds="http://schemas.openxmlformats.org/officeDocument/2006/customXml" ds:itemID="{8C3D4607-3CB3-4478-83D6-27D0626DE75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169</Words>
  <Application>Microsoft Office PowerPoint</Application>
  <PresentationFormat>On-screen Show (4:3)</PresentationFormat>
  <Paragraphs>30</Paragraphs>
  <Slides>8</Slides>
  <Notes>7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CASE STUDIES  NARRATED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STUDIES  NARRATED SLIDES</dc:title>
  <dc:creator>Sally Seddon</dc:creator>
  <cp:lastModifiedBy>Sally Seddon</cp:lastModifiedBy>
  <cp:revision>10</cp:revision>
  <dcterms:created xsi:type="dcterms:W3CDTF">2022-01-12T09:45:10Z</dcterms:created>
  <dcterms:modified xsi:type="dcterms:W3CDTF">2022-01-12T12:16:11Z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0x010100FA837A437ED6B44C94C8486AF5639D18</vt:lpwstr>
  </property>
</Properties>
</file>